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0" r:id="rId4"/>
    <p:sldId id="258" r:id="rId5"/>
    <p:sldId id="260" r:id="rId6"/>
    <p:sldId id="259" r:id="rId7"/>
    <p:sldId id="261" r:id="rId8"/>
    <p:sldId id="263" r:id="rId9"/>
    <p:sldId id="262" r:id="rId10"/>
    <p:sldId id="264" r:id="rId11"/>
    <p:sldId id="265" r:id="rId12"/>
    <p:sldId id="266" r:id="rId13"/>
    <p:sldId id="271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455C-4717-4807-AC7E-EFE58E478BA0}" type="datetimeFigureOut">
              <a:rPr lang="es-ES_tradnl" smtClean="0"/>
              <a:t>10/09/2015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4EA-FE98-4C4D-9F2E-60633D222C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050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455C-4717-4807-AC7E-EFE58E478BA0}" type="datetimeFigureOut">
              <a:rPr lang="es-ES_tradnl" smtClean="0"/>
              <a:t>10/09/2015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4EA-FE98-4C4D-9F2E-60633D222C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78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455C-4717-4807-AC7E-EFE58E478BA0}" type="datetimeFigureOut">
              <a:rPr lang="es-ES_tradnl" smtClean="0"/>
              <a:t>10/09/2015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4EA-FE98-4C4D-9F2E-60633D222C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639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455C-4717-4807-AC7E-EFE58E478BA0}" type="datetimeFigureOut">
              <a:rPr lang="es-ES_tradnl" smtClean="0"/>
              <a:t>10/09/2015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4EA-FE98-4C4D-9F2E-60633D222C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391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455C-4717-4807-AC7E-EFE58E478BA0}" type="datetimeFigureOut">
              <a:rPr lang="es-ES_tradnl" smtClean="0"/>
              <a:t>10/09/2015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4EA-FE98-4C4D-9F2E-60633D222C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417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455C-4717-4807-AC7E-EFE58E478BA0}" type="datetimeFigureOut">
              <a:rPr lang="es-ES_tradnl" smtClean="0"/>
              <a:t>10/09/2015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4EA-FE98-4C4D-9F2E-60633D222C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92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455C-4717-4807-AC7E-EFE58E478BA0}" type="datetimeFigureOut">
              <a:rPr lang="es-ES_tradnl" smtClean="0"/>
              <a:t>10/09/2015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4EA-FE98-4C4D-9F2E-60633D222C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111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455C-4717-4807-AC7E-EFE58E478BA0}" type="datetimeFigureOut">
              <a:rPr lang="es-ES_tradnl" smtClean="0"/>
              <a:t>10/09/2015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4EA-FE98-4C4D-9F2E-60633D222C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179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455C-4717-4807-AC7E-EFE58E478BA0}" type="datetimeFigureOut">
              <a:rPr lang="es-ES_tradnl" smtClean="0"/>
              <a:t>10/09/2015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4EA-FE98-4C4D-9F2E-60633D222C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911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455C-4717-4807-AC7E-EFE58E478BA0}" type="datetimeFigureOut">
              <a:rPr lang="es-ES_tradnl" smtClean="0"/>
              <a:t>10/09/2015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4EA-FE98-4C4D-9F2E-60633D222C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408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455C-4717-4807-AC7E-EFE58E478BA0}" type="datetimeFigureOut">
              <a:rPr lang="es-ES_tradnl" smtClean="0"/>
              <a:t>10/09/2015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74EA-FE98-4C4D-9F2E-60633D222C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003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F455C-4717-4807-AC7E-EFE58E478BA0}" type="datetimeFigureOut">
              <a:rPr lang="es-ES_tradnl" smtClean="0"/>
              <a:t>10/09/2015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74EA-FE98-4C4D-9F2E-60633D222C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851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06" y="0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Hoy es el </a:t>
            </a:r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10 </a:t>
            </a:r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de septiembre.</a:t>
            </a:r>
            <a:endParaRPr lang="es-ES_tradnl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258743"/>
            <a:ext cx="4176713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3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Ser vs. Estar</a:t>
            </a:r>
            <a:endParaRPr lang="es-ES_tradnl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3600" dirty="0" smtClean="0"/>
              <a:t>SER- </a:t>
            </a:r>
            <a:r>
              <a:rPr lang="es-ES_tradnl" sz="3600" dirty="0" smtClean="0"/>
              <a:t>Doctor</a:t>
            </a:r>
            <a:endParaRPr lang="es-ES_tradnl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_tradnl" b="1" dirty="0" err="1" smtClean="0"/>
              <a:t>D</a:t>
            </a:r>
            <a:r>
              <a:rPr lang="es-ES_tradnl" dirty="0" err="1" smtClean="0"/>
              <a:t>escription</a:t>
            </a:r>
            <a:endParaRPr lang="es-ES_tradnl" dirty="0" smtClean="0"/>
          </a:p>
          <a:p>
            <a:pPr>
              <a:spcBef>
                <a:spcPts val="0"/>
              </a:spcBef>
            </a:pPr>
            <a:r>
              <a:rPr lang="es-ES_tradnl" b="1" dirty="0" err="1" smtClean="0"/>
              <a:t>O</a:t>
            </a:r>
            <a:r>
              <a:rPr lang="es-ES_tradnl" dirty="0" err="1" smtClean="0"/>
              <a:t>rigin</a:t>
            </a:r>
            <a:r>
              <a:rPr lang="es-ES_tradnl" dirty="0" smtClean="0"/>
              <a:t> (</a:t>
            </a:r>
            <a:r>
              <a:rPr lang="es-ES_tradnl" dirty="0" err="1" smtClean="0"/>
              <a:t>nationality</a:t>
            </a:r>
            <a:r>
              <a:rPr lang="es-ES_tradnl" dirty="0" smtClean="0"/>
              <a:t>)</a:t>
            </a:r>
            <a:endParaRPr lang="es-ES_tradnl" dirty="0"/>
          </a:p>
          <a:p>
            <a:pPr>
              <a:spcBef>
                <a:spcPts val="0"/>
              </a:spcBef>
            </a:pPr>
            <a:r>
              <a:rPr lang="es-ES_tradnl" b="1" dirty="0" err="1" smtClean="0"/>
              <a:t>C</a:t>
            </a:r>
            <a:r>
              <a:rPr lang="es-ES_tradnl" dirty="0" err="1" smtClean="0"/>
              <a:t>haracteristics</a:t>
            </a:r>
            <a:endParaRPr lang="es-ES_tradnl" dirty="0" smtClean="0"/>
          </a:p>
          <a:p>
            <a:pPr>
              <a:spcBef>
                <a:spcPts val="0"/>
              </a:spcBef>
            </a:pPr>
            <a:r>
              <a:rPr lang="es-ES_tradnl" b="1" dirty="0" smtClean="0"/>
              <a:t>T</a:t>
            </a:r>
            <a:r>
              <a:rPr lang="es-ES_tradnl" dirty="0" smtClean="0"/>
              <a:t>ime</a:t>
            </a:r>
          </a:p>
          <a:p>
            <a:pPr>
              <a:spcBef>
                <a:spcPts val="0"/>
              </a:spcBef>
            </a:pPr>
            <a:r>
              <a:rPr lang="es-ES_tradnl" b="1" dirty="0" err="1" smtClean="0"/>
              <a:t>O</a:t>
            </a:r>
            <a:r>
              <a:rPr lang="es-ES_tradnl" dirty="0" err="1" smtClean="0"/>
              <a:t>ccupation</a:t>
            </a:r>
            <a:endParaRPr lang="es-ES_tradnl" dirty="0" smtClean="0"/>
          </a:p>
          <a:p>
            <a:pPr>
              <a:spcBef>
                <a:spcPts val="0"/>
              </a:spcBef>
            </a:pPr>
            <a:r>
              <a:rPr lang="es-ES_tradnl" b="1" dirty="0" err="1" smtClean="0"/>
              <a:t>R</a:t>
            </a:r>
            <a:r>
              <a:rPr lang="es-ES_tradnl" dirty="0" err="1" smtClean="0"/>
              <a:t>elationship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914400" lvl="2" indent="0">
              <a:buNone/>
            </a:pPr>
            <a:endParaRPr lang="es-ES_trad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343400" y="1535113"/>
            <a:ext cx="4648199" cy="639762"/>
          </a:xfrm>
        </p:spPr>
        <p:txBody>
          <a:bodyPr>
            <a:noAutofit/>
          </a:bodyPr>
          <a:lstStyle/>
          <a:p>
            <a:pPr algn="ctr"/>
            <a:r>
              <a:rPr lang="es-ES_tradnl" sz="3600" dirty="0" smtClean="0"/>
              <a:t>ESTAR- </a:t>
            </a:r>
            <a:r>
              <a:rPr lang="es-ES_tradnl" sz="3600" dirty="0" smtClean="0"/>
              <a:t>PLACE</a:t>
            </a:r>
            <a:endParaRPr lang="es-ES_tradnl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b="1" dirty="0" smtClean="0"/>
              <a:t>P</a:t>
            </a:r>
            <a:r>
              <a:rPr lang="es-ES_tradnl" dirty="0" smtClean="0"/>
              <a:t>osition </a:t>
            </a:r>
            <a:r>
              <a:rPr lang="es-ES_tradnl" sz="2000" dirty="0" smtClean="0"/>
              <a:t>(</a:t>
            </a:r>
            <a:r>
              <a:rPr lang="es-ES_tradnl" sz="2000" dirty="0" err="1" smtClean="0"/>
              <a:t>think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prepositions</a:t>
            </a:r>
            <a:r>
              <a:rPr lang="es-ES_tradnl" sz="2000" dirty="0" smtClean="0"/>
              <a:t>)</a:t>
            </a:r>
          </a:p>
          <a:p>
            <a:r>
              <a:rPr lang="es-ES_tradnl" b="1" dirty="0" err="1" smtClean="0"/>
              <a:t>L</a:t>
            </a:r>
            <a:r>
              <a:rPr lang="es-ES_tradnl" dirty="0" err="1" smtClean="0"/>
              <a:t>ocation</a:t>
            </a:r>
            <a:endParaRPr lang="es-ES_tradnl" dirty="0" smtClean="0"/>
          </a:p>
          <a:p>
            <a:r>
              <a:rPr lang="es-ES_tradnl" b="1" dirty="0" err="1" smtClean="0"/>
              <a:t>A</a:t>
            </a:r>
            <a:r>
              <a:rPr lang="es-ES_tradnl" dirty="0" err="1" smtClean="0"/>
              <a:t>ction</a:t>
            </a:r>
            <a:r>
              <a:rPr lang="es-ES_tradnl" dirty="0" smtClean="0"/>
              <a:t> </a:t>
            </a:r>
            <a:r>
              <a:rPr lang="es-ES_tradnl" sz="2000" dirty="0" smtClean="0"/>
              <a:t>(</a:t>
            </a:r>
            <a:r>
              <a:rPr lang="es-ES_tradnl" sz="2000" dirty="0" err="1" smtClean="0"/>
              <a:t>present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progressive</a:t>
            </a:r>
            <a:r>
              <a:rPr lang="es-ES_tradnl" sz="2000" dirty="0" smtClean="0"/>
              <a:t>)*</a:t>
            </a:r>
          </a:p>
          <a:p>
            <a:r>
              <a:rPr lang="es-ES_tradnl" b="1" dirty="0" err="1" smtClean="0"/>
              <a:t>C</a:t>
            </a:r>
            <a:r>
              <a:rPr lang="es-ES_tradnl" dirty="0" err="1" smtClean="0"/>
              <a:t>ondition</a:t>
            </a:r>
            <a:endParaRPr lang="es-ES_tradnl" dirty="0" smtClean="0"/>
          </a:p>
          <a:p>
            <a:r>
              <a:rPr lang="es-ES_tradnl" b="1" dirty="0" err="1" smtClean="0"/>
              <a:t>E</a:t>
            </a:r>
            <a:r>
              <a:rPr lang="es-ES_tradnl" dirty="0" err="1" smtClean="0"/>
              <a:t>motion</a:t>
            </a:r>
            <a:endParaRPr lang="es-ES_tradnl" dirty="0" smtClean="0"/>
          </a:p>
          <a:p>
            <a:endParaRPr lang="es-ES_tradnl" dirty="0" smtClean="0"/>
          </a:p>
          <a:p>
            <a:pPr marL="0" indent="0">
              <a:buNone/>
            </a:pPr>
            <a:r>
              <a:rPr lang="es-ES_tradnl" sz="1800" dirty="0" smtClean="0"/>
              <a:t>* </a:t>
            </a:r>
            <a:r>
              <a:rPr lang="es-ES_tradnl" sz="1800" dirty="0" err="1" smtClean="0"/>
              <a:t>Present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progressive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is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like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adding</a:t>
            </a:r>
            <a:r>
              <a:rPr lang="es-ES_tradnl" sz="1800" dirty="0" smtClean="0"/>
              <a:t> “</a:t>
            </a:r>
            <a:r>
              <a:rPr lang="es-ES_tradnl" sz="1800" dirty="0" err="1"/>
              <a:t>i</a:t>
            </a:r>
            <a:r>
              <a:rPr lang="es-ES_tradnl" sz="1800" dirty="0" err="1" smtClean="0"/>
              <a:t>ng</a:t>
            </a:r>
            <a:r>
              <a:rPr lang="es-ES_tradnl" sz="1800" dirty="0" smtClean="0"/>
              <a:t>” to a </a:t>
            </a:r>
            <a:r>
              <a:rPr lang="es-ES_tradnl" sz="1800" dirty="0" err="1" smtClean="0"/>
              <a:t>verb</a:t>
            </a:r>
            <a:r>
              <a:rPr lang="es-ES_tradnl" sz="1800" dirty="0"/>
              <a:t> </a:t>
            </a:r>
            <a:r>
              <a:rPr lang="es-ES_tradnl" sz="1800" dirty="0" smtClean="0"/>
              <a:t>Estar + hablar </a:t>
            </a:r>
            <a:r>
              <a:rPr lang="es-ES_tradnl" sz="1800" dirty="0" smtClean="0">
                <a:sym typeface="Wingdings" panose="05000000000000000000" pitchFamily="2" charset="2"/>
              </a:rPr>
              <a:t>hablando, </a:t>
            </a:r>
          </a:p>
          <a:p>
            <a:pPr marL="0" indent="0">
              <a:buNone/>
            </a:pPr>
            <a:r>
              <a:rPr lang="es-ES_tradnl" sz="1800" dirty="0" smtClean="0">
                <a:sym typeface="Wingdings" panose="05000000000000000000" pitchFamily="2" charset="2"/>
              </a:rPr>
              <a:t>                              correr corriendo</a:t>
            </a:r>
            <a:endParaRPr lang="es-ES_tradnl" sz="1800" dirty="0"/>
          </a:p>
        </p:txBody>
      </p:sp>
      <p:sp>
        <p:nvSpPr>
          <p:cNvPr id="10" name="Rectangle 9"/>
          <p:cNvSpPr/>
          <p:nvPr/>
        </p:nvSpPr>
        <p:spPr>
          <a:xfrm>
            <a:off x="1427065" y="5791200"/>
            <a:ext cx="63453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Permanent vs. Not Permanent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064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  <p:bldP spid="8" grpId="0" build="p"/>
      <p:bldP spid="9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Por ejemplo</a:t>
            </a:r>
            <a:endParaRPr lang="es-ES_tradnl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Yo soy alta.</a:t>
            </a:r>
          </a:p>
          <a:p>
            <a:r>
              <a:rPr lang="es-ES_tradnl" dirty="0" smtClean="0"/>
              <a:t>Yo soy cariñosa.</a:t>
            </a:r>
          </a:p>
          <a:p>
            <a:r>
              <a:rPr lang="es-ES_tradnl" dirty="0" smtClean="0"/>
              <a:t>Yo soy de los Estados Unidos.</a:t>
            </a:r>
          </a:p>
          <a:p>
            <a:r>
              <a:rPr lang="es-ES_tradnl" dirty="0" smtClean="0"/>
              <a:t>Yo soy mujer.</a:t>
            </a:r>
          </a:p>
          <a:p>
            <a:r>
              <a:rPr lang="es-ES_tradnl" dirty="0" smtClean="0"/>
              <a:t>Yo soy alemana y irlandesa.</a:t>
            </a:r>
            <a:endParaRPr lang="es-ES_tradnl" dirty="0"/>
          </a:p>
        </p:txBody>
      </p:sp>
      <p:sp>
        <p:nvSpPr>
          <p:cNvPr id="4" name="Rectangle 3"/>
          <p:cNvSpPr/>
          <p:nvPr/>
        </p:nvSpPr>
        <p:spPr>
          <a:xfrm rot="19855310">
            <a:off x="6160823" y="2280935"/>
            <a:ext cx="18437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26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Por ejemplo</a:t>
            </a:r>
            <a:endParaRPr lang="es-ES_tradnl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Yo estoy alegre.</a:t>
            </a:r>
          </a:p>
          <a:p>
            <a:r>
              <a:rPr lang="es-ES_tradnl" dirty="0" smtClean="0"/>
              <a:t>Yo estoy en la escuela.</a:t>
            </a:r>
          </a:p>
        </p:txBody>
      </p:sp>
      <p:sp>
        <p:nvSpPr>
          <p:cNvPr id="4" name="Rectangle 3"/>
          <p:cNvSpPr/>
          <p:nvPr/>
        </p:nvSpPr>
        <p:spPr>
          <a:xfrm rot="19855310">
            <a:off x="5999068" y="2280936"/>
            <a:ext cx="27540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Estar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9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Más práctica</a:t>
            </a:r>
            <a:endParaRPr lang="es-ES_tradnl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s-ES_tradnl" dirty="0" err="1" smtClean="0"/>
              <a:t>You</a:t>
            </a:r>
            <a:r>
              <a:rPr lang="es-ES_tradnl" dirty="0" smtClean="0"/>
              <a:t> and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partner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receive</a:t>
            </a:r>
            <a:r>
              <a:rPr lang="es-ES_tradnl" dirty="0" smtClean="0"/>
              <a:t> a </a:t>
            </a:r>
            <a:r>
              <a:rPr lang="es-ES_tradnl" dirty="0" err="1" smtClean="0"/>
              <a:t>list</a:t>
            </a:r>
            <a:r>
              <a:rPr lang="es-ES_tradnl" dirty="0" smtClean="0"/>
              <a:t> of </a:t>
            </a:r>
            <a:r>
              <a:rPr lang="es-ES_tradnl" dirty="0" err="1" smtClean="0"/>
              <a:t>scenarios</a:t>
            </a:r>
            <a:r>
              <a:rPr lang="es-ES_tradnl" dirty="0" smtClean="0"/>
              <a:t>.  </a:t>
            </a:r>
          </a:p>
          <a:p>
            <a:endParaRPr lang="es-ES_tradnl" dirty="0"/>
          </a:p>
          <a:p>
            <a:r>
              <a:rPr lang="es-ES_tradnl" dirty="0" err="1" smtClean="0"/>
              <a:t>First</a:t>
            </a:r>
            <a:r>
              <a:rPr lang="es-ES_tradnl" dirty="0" smtClean="0"/>
              <a:t>, </a:t>
            </a:r>
            <a:r>
              <a:rPr lang="es-ES_tradnl" dirty="0" err="1" smtClean="0"/>
              <a:t>circle</a:t>
            </a:r>
            <a:r>
              <a:rPr lang="es-ES_tradnl" dirty="0" smtClean="0"/>
              <a:t> </a:t>
            </a:r>
            <a:r>
              <a:rPr lang="es-ES_tradnl" dirty="0" err="1" smtClean="0"/>
              <a:t>whether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would</a:t>
            </a:r>
            <a:r>
              <a:rPr lang="es-ES_tradnl" dirty="0" smtClean="0"/>
              <a:t> use “ser” </a:t>
            </a:r>
            <a:r>
              <a:rPr lang="es-ES_tradnl" dirty="0" err="1" smtClean="0"/>
              <a:t>or</a:t>
            </a:r>
            <a:r>
              <a:rPr lang="es-ES_tradnl" dirty="0" smtClean="0"/>
              <a:t> “estar”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express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scenario</a:t>
            </a:r>
            <a:r>
              <a:rPr lang="es-ES_tradnl" dirty="0" smtClean="0"/>
              <a:t>.</a:t>
            </a:r>
            <a:endParaRPr lang="es-ES_tradnl" dirty="0"/>
          </a:p>
          <a:p>
            <a:endParaRPr lang="es-ES_tradnl" dirty="0"/>
          </a:p>
          <a:p>
            <a:r>
              <a:rPr lang="es-ES_tradnl" dirty="0" err="1" smtClean="0"/>
              <a:t>Next</a:t>
            </a:r>
            <a:r>
              <a:rPr lang="es-ES_tradnl" dirty="0" smtClean="0"/>
              <a:t>, </a:t>
            </a:r>
            <a:r>
              <a:rPr lang="es-ES_tradnl" dirty="0" err="1" smtClean="0"/>
              <a:t>express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scenario</a:t>
            </a:r>
            <a:r>
              <a:rPr lang="es-ES_tradnl" dirty="0" smtClean="0"/>
              <a:t> in </a:t>
            </a:r>
            <a:r>
              <a:rPr lang="es-ES_tradnl" dirty="0" err="1" smtClean="0"/>
              <a:t>Spanish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space</a:t>
            </a:r>
            <a:r>
              <a:rPr lang="es-ES_tradnl" dirty="0" smtClean="0"/>
              <a:t> </a:t>
            </a:r>
            <a:r>
              <a:rPr lang="es-ES_tradnl" smtClean="0"/>
              <a:t>provided.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198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>
                <a:latin typeface="GungsuhChe" pitchFamily="49" charset="-127"/>
                <a:ea typeface="GungsuhChe" pitchFamily="49" charset="-127"/>
              </a:rPr>
              <a:t>Ser vs. Estar</a:t>
            </a:r>
            <a:endParaRPr lang="es-ES_tradnl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I am single</a:t>
            </a:r>
          </a:p>
          <a:p>
            <a:r>
              <a:rPr lang="es-ES_tradnl" dirty="0" smtClean="0"/>
              <a:t>I am </a:t>
            </a:r>
            <a:r>
              <a:rPr lang="es-ES_tradnl" dirty="0" err="1" smtClean="0"/>
              <a:t>married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I am </a:t>
            </a:r>
            <a:r>
              <a:rPr lang="es-ES_tradnl" dirty="0" err="1" smtClean="0"/>
              <a:t>alive</a:t>
            </a:r>
            <a:endParaRPr lang="es-ES_tradnl" dirty="0" smtClean="0"/>
          </a:p>
          <a:p>
            <a:r>
              <a:rPr lang="es-ES_tradnl" dirty="0" smtClean="0"/>
              <a:t>I am </a:t>
            </a:r>
            <a:r>
              <a:rPr lang="es-ES_tradnl" dirty="0" err="1" smtClean="0"/>
              <a:t>dead</a:t>
            </a: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I am </a:t>
            </a:r>
            <a:r>
              <a:rPr lang="es-ES_tradnl" dirty="0" err="1" smtClean="0"/>
              <a:t>nervous</a:t>
            </a:r>
            <a:r>
              <a:rPr lang="es-ES_tradnl" dirty="0" smtClean="0"/>
              <a:t>/I am </a:t>
            </a:r>
            <a:r>
              <a:rPr lang="es-ES_tradnl" dirty="0" err="1" smtClean="0"/>
              <a:t>happy</a:t>
            </a:r>
            <a:r>
              <a:rPr lang="es-ES_tradnl" dirty="0" smtClean="0"/>
              <a:t>/etc.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329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ungsuhChe" pitchFamily="49" charset="-127"/>
                <a:ea typeface="GungsuhChe" pitchFamily="49" charset="-127"/>
              </a:rPr>
              <a:t>¿</a:t>
            </a:r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Hay preguntas?</a:t>
            </a:r>
            <a:endParaRPr lang="es-ES_tradnl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18" y="1399309"/>
            <a:ext cx="5486400" cy="530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1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472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Eras Demi ITC" pitchFamily="34" charset="0"/>
              </a:rPr>
              <a:t>Para hacer ahora</a:t>
            </a:r>
            <a:endParaRPr lang="es-ES_tradnl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s-ES_tradnl" dirty="0" smtClean="0"/>
              <a:t>Traduzcan:</a:t>
            </a:r>
          </a:p>
          <a:p>
            <a:r>
              <a:rPr lang="es-ES_tradnl" dirty="0" err="1" smtClean="0"/>
              <a:t>Translate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</a:t>
            </a:r>
            <a:r>
              <a:rPr lang="es-ES_tradnl" dirty="0" err="1" smtClean="0"/>
              <a:t>questions</a:t>
            </a:r>
            <a:r>
              <a:rPr lang="es-ES_tradnl" dirty="0" smtClean="0"/>
              <a:t> </a:t>
            </a:r>
            <a:r>
              <a:rPr lang="es-ES_tradnl" dirty="0" err="1" smtClean="0"/>
              <a:t>into</a:t>
            </a:r>
            <a:r>
              <a:rPr lang="es-ES_tradnl" dirty="0" smtClean="0"/>
              <a:t> English:</a:t>
            </a:r>
          </a:p>
          <a:p>
            <a:pPr lvl="1"/>
            <a:r>
              <a:rPr lang="es-ES_tradnl" dirty="0" smtClean="0"/>
              <a:t>1) </a:t>
            </a:r>
            <a:r>
              <a:rPr lang="en-US" dirty="0"/>
              <a:t>¿</a:t>
            </a:r>
            <a:r>
              <a:rPr lang="es-ES_tradnl" dirty="0" smtClean="0"/>
              <a:t>Dónde está la profesora?</a:t>
            </a:r>
          </a:p>
          <a:p>
            <a:pPr lvl="1"/>
            <a:r>
              <a:rPr lang="es-ES_tradnl" dirty="0" smtClean="0"/>
              <a:t>2) </a:t>
            </a:r>
            <a:r>
              <a:rPr lang="en-US" dirty="0"/>
              <a:t>¿</a:t>
            </a:r>
            <a:r>
              <a:rPr lang="es-ES_tradnl" dirty="0" smtClean="0"/>
              <a:t>Quién es tu héroe?</a:t>
            </a:r>
          </a:p>
          <a:p>
            <a:pPr lvl="1"/>
            <a:r>
              <a:rPr lang="es-ES_tradnl" dirty="0" smtClean="0"/>
              <a:t>3) </a:t>
            </a:r>
            <a:r>
              <a:rPr lang="en-US" dirty="0"/>
              <a:t>¿</a:t>
            </a:r>
            <a:r>
              <a:rPr lang="es-ES_tradnl" dirty="0" smtClean="0"/>
              <a:t>Cuántos minutos tengo para el examen?</a:t>
            </a:r>
          </a:p>
          <a:p>
            <a:pPr lvl="1"/>
            <a:r>
              <a:rPr lang="es-ES_tradnl" dirty="0" smtClean="0"/>
              <a:t>4) </a:t>
            </a:r>
            <a:r>
              <a:rPr lang="en-US" dirty="0"/>
              <a:t>¿</a:t>
            </a:r>
            <a:r>
              <a:rPr lang="es-ES_tradnl" dirty="0" smtClean="0"/>
              <a:t>Cuál es tu libro?</a:t>
            </a:r>
          </a:p>
          <a:p>
            <a:pPr lvl="1"/>
            <a:r>
              <a:rPr lang="es-ES_tradnl" dirty="0" smtClean="0"/>
              <a:t>5) </a:t>
            </a:r>
            <a:r>
              <a:rPr lang="en-US" dirty="0"/>
              <a:t>¿</a:t>
            </a:r>
            <a:r>
              <a:rPr lang="es-ES_tradnl" dirty="0" smtClean="0"/>
              <a:t>Cuándo es el partido de fútbol?  </a:t>
            </a:r>
          </a:p>
          <a:p>
            <a:pPr lvl="1"/>
            <a:r>
              <a:rPr lang="es-ES_tradnl" dirty="0" smtClean="0"/>
              <a:t>6) </a:t>
            </a:r>
            <a:r>
              <a:rPr lang="en-US" dirty="0"/>
              <a:t>¿</a:t>
            </a:r>
            <a:r>
              <a:rPr lang="es-ES_tradnl" dirty="0" smtClean="0"/>
              <a:t>Por qué estás aquí?  </a:t>
            </a:r>
          </a:p>
          <a:p>
            <a:pPr lvl="1"/>
            <a:r>
              <a:rPr lang="es-ES_tradnl" dirty="0" smtClean="0"/>
              <a:t>7) </a:t>
            </a:r>
            <a:r>
              <a:rPr lang="en-US" dirty="0"/>
              <a:t>¿</a:t>
            </a:r>
            <a:r>
              <a:rPr lang="es-ES_tradnl" dirty="0" smtClean="0"/>
              <a:t>Cómo </a:t>
            </a:r>
            <a:r>
              <a:rPr lang="es-ES_tradnl" dirty="0"/>
              <a:t>estás </a:t>
            </a:r>
            <a:r>
              <a:rPr lang="es-ES_tradnl" dirty="0" smtClean="0"/>
              <a:t>hoy?</a:t>
            </a:r>
          </a:p>
        </p:txBody>
      </p:sp>
    </p:spTree>
    <p:extLst>
      <p:ext uri="{BB962C8B-B14F-4D97-AF65-F5344CB8AC3E}">
        <p14:creationId xmlns:p14="http://schemas.microsoft.com/office/powerpoint/2010/main" val="36258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Más práctica</a:t>
            </a:r>
            <a:endParaRPr lang="es-ES_tradnl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s-ES_tradnl" dirty="0" smtClean="0"/>
              <a:t>Escriban las preguntas en español:</a:t>
            </a:r>
          </a:p>
          <a:p>
            <a:pPr lvl="1"/>
            <a:r>
              <a:rPr lang="es-ES_tradnl" dirty="0" smtClean="0"/>
              <a:t>1)  </a:t>
            </a:r>
            <a:r>
              <a:rPr lang="es-ES_tradnl" dirty="0" err="1" smtClean="0"/>
              <a:t>What</a:t>
            </a:r>
            <a:r>
              <a:rPr lang="es-ES_tradnl" dirty="0" smtClean="0"/>
              <a:t> time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?</a:t>
            </a:r>
          </a:p>
          <a:p>
            <a:pPr lvl="1"/>
            <a:r>
              <a:rPr lang="es-ES_tradnl" dirty="0" smtClean="0"/>
              <a:t>2)  </a:t>
            </a:r>
            <a:r>
              <a:rPr lang="es-ES_tradnl" dirty="0" err="1" smtClean="0"/>
              <a:t>Who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English </a:t>
            </a:r>
            <a:r>
              <a:rPr lang="es-ES_tradnl" dirty="0" err="1" smtClean="0"/>
              <a:t>teacher</a:t>
            </a:r>
            <a:r>
              <a:rPr lang="es-ES_tradnl" dirty="0" smtClean="0"/>
              <a:t>?</a:t>
            </a:r>
          </a:p>
          <a:p>
            <a:pPr lvl="1"/>
            <a:r>
              <a:rPr lang="es-ES_tradnl" dirty="0" smtClean="0"/>
              <a:t>3)  </a:t>
            </a:r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birthday</a:t>
            </a:r>
            <a:r>
              <a:rPr lang="es-ES_tradnl" dirty="0" smtClean="0"/>
              <a:t>?</a:t>
            </a:r>
          </a:p>
          <a:p>
            <a:pPr lvl="1"/>
            <a:r>
              <a:rPr lang="es-ES_tradnl" dirty="0" smtClean="0"/>
              <a:t>4)  </a:t>
            </a:r>
            <a:r>
              <a:rPr lang="es-ES_tradnl" dirty="0" err="1" smtClean="0"/>
              <a:t>Why</a:t>
            </a:r>
            <a:r>
              <a:rPr lang="es-ES_tradnl" dirty="0" smtClean="0"/>
              <a:t> are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sad</a:t>
            </a:r>
            <a:r>
              <a:rPr lang="es-ES_tradnl" dirty="0" smtClean="0"/>
              <a:t>?</a:t>
            </a:r>
          </a:p>
          <a:p>
            <a:pPr lvl="1"/>
            <a:r>
              <a:rPr lang="es-ES_tradnl" dirty="0" smtClean="0"/>
              <a:t>5)  </a:t>
            </a:r>
            <a:r>
              <a:rPr lang="es-ES_tradnl" dirty="0" err="1" smtClean="0"/>
              <a:t>Where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my</a:t>
            </a:r>
            <a:r>
              <a:rPr lang="es-ES_tradnl" dirty="0" smtClean="0"/>
              <a:t> </a:t>
            </a:r>
            <a:r>
              <a:rPr lang="es-ES_tradnl" dirty="0" err="1" smtClean="0"/>
              <a:t>pencil</a:t>
            </a:r>
            <a:r>
              <a:rPr lang="es-ES_tradnl" dirty="0" smtClean="0"/>
              <a:t>?</a:t>
            </a:r>
          </a:p>
          <a:p>
            <a:pPr lvl="1"/>
            <a:r>
              <a:rPr lang="es-ES_tradnl" dirty="0" smtClean="0"/>
              <a:t>6)  </a:t>
            </a:r>
            <a:r>
              <a:rPr lang="es-ES_tradnl" dirty="0" err="1" smtClean="0"/>
              <a:t>How</a:t>
            </a:r>
            <a:r>
              <a:rPr lang="es-ES_tradnl" dirty="0" smtClean="0"/>
              <a:t> are </a:t>
            </a:r>
            <a:r>
              <a:rPr lang="es-ES_tradnl" dirty="0" err="1" smtClean="0"/>
              <a:t>you</a:t>
            </a:r>
            <a:r>
              <a:rPr lang="es-ES_tradnl" dirty="0" smtClean="0"/>
              <a:t>?</a:t>
            </a:r>
          </a:p>
          <a:p>
            <a:pPr lvl="1"/>
            <a:r>
              <a:rPr lang="es-ES_tradnl" dirty="0" smtClean="0"/>
              <a:t>7)  </a:t>
            </a:r>
            <a:r>
              <a:rPr lang="es-ES_tradnl" dirty="0" err="1" smtClean="0"/>
              <a:t>Which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/>
              <a:t> </a:t>
            </a:r>
            <a:r>
              <a:rPr lang="es-ES_tradnl" dirty="0" err="1" smtClean="0"/>
              <a:t>ruler</a:t>
            </a:r>
            <a:r>
              <a:rPr lang="es-ES_tradnl" dirty="0" smtClean="0"/>
              <a:t>?</a:t>
            </a:r>
          </a:p>
          <a:p>
            <a:pPr lvl="1"/>
            <a:r>
              <a:rPr lang="es-ES_tradnl" dirty="0" smtClean="0"/>
              <a:t>8) 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many</a:t>
            </a:r>
            <a:r>
              <a:rPr lang="es-ES_tradnl" dirty="0" smtClean="0"/>
              <a:t> </a:t>
            </a:r>
            <a:r>
              <a:rPr lang="es-ES_tradnl" dirty="0" err="1" smtClean="0"/>
              <a:t>books</a:t>
            </a:r>
            <a:r>
              <a:rPr lang="es-ES_tradnl" dirty="0" smtClean="0"/>
              <a:t> do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29344"/>
            <a:ext cx="2819400" cy="268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3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El objetivo</a:t>
            </a:r>
            <a:endParaRPr lang="es-ES_tradnl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learners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demonstrate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ability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use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verbs</a:t>
            </a:r>
            <a:r>
              <a:rPr lang="es-ES_tradnl" dirty="0" smtClean="0"/>
              <a:t> “ser” and “estar” </a:t>
            </a:r>
            <a:r>
              <a:rPr lang="es-ES_tradnl" dirty="0" err="1" smtClean="0"/>
              <a:t>appropriately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689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Los sujetos</a:t>
            </a:r>
            <a:endParaRPr lang="es-ES_tradnl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5" name="Rectangle 4"/>
          <p:cNvSpPr/>
          <p:nvPr/>
        </p:nvSpPr>
        <p:spPr>
          <a:xfrm rot="19855310">
            <a:off x="552446" y="1428467"/>
            <a:ext cx="872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855310">
            <a:off x="5958456" y="2811942"/>
            <a:ext cx="876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Tú</a:t>
            </a:r>
            <a:endParaRPr lang="es-ES_trad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855310">
            <a:off x="1582363" y="5076968"/>
            <a:ext cx="154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Ellos</a:t>
            </a:r>
            <a:endParaRPr lang="es-ES_trad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9855310">
            <a:off x="7413427" y="1002660"/>
            <a:ext cx="705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Él</a:t>
            </a:r>
            <a:endParaRPr lang="es-ES_trad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74788">
            <a:off x="3323309" y="4056538"/>
            <a:ext cx="188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Usted</a:t>
            </a:r>
            <a:endParaRPr lang="es-ES_trad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91008">
            <a:off x="1532781" y="2388054"/>
            <a:ext cx="2838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Nosotros</a:t>
            </a:r>
            <a:endParaRPr lang="es-ES_trad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61640" y="5386658"/>
            <a:ext cx="2758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Vosotros</a:t>
            </a:r>
            <a:endParaRPr lang="es-ES_trad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9855310">
            <a:off x="529937" y="3795974"/>
            <a:ext cx="1229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Ella</a:t>
            </a:r>
            <a:endParaRPr lang="es-ES_trad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19855310">
            <a:off x="4879156" y="1718638"/>
            <a:ext cx="1511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Ellas</a:t>
            </a:r>
            <a:endParaRPr lang="es-ES_trad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9855310">
            <a:off x="6380486" y="3870839"/>
            <a:ext cx="2524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Ustedes</a:t>
            </a:r>
            <a:endParaRPr lang="es-ES_trad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5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Ser- </a:t>
            </a:r>
            <a:r>
              <a:rPr lang="es-ES_tradnl" dirty="0" err="1" smtClean="0">
                <a:latin typeface="GungsuhChe" pitchFamily="49" charset="-127"/>
                <a:ea typeface="GungsuhChe" pitchFamily="49" charset="-127"/>
              </a:rPr>
              <a:t>To</a:t>
            </a:r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 Be</a:t>
            </a:r>
            <a:endParaRPr lang="es-ES_tradnl" dirty="0">
              <a:latin typeface="GungsuhChe" pitchFamily="49" charset="-127"/>
              <a:ea typeface="GungsuhChe" pitchFamily="49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573146"/>
              </p:ext>
            </p:extLst>
          </p:nvPr>
        </p:nvGraphicFramePr>
        <p:xfrm>
          <a:off x="457200" y="1600200"/>
          <a:ext cx="8229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3345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Yo </a:t>
                      </a:r>
                      <a:r>
                        <a:rPr lang="es-ES_tradnl" sz="3200" dirty="0" smtClean="0"/>
                        <a:t>-soy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Nosotros </a:t>
                      </a:r>
                      <a:r>
                        <a:rPr lang="es-ES_tradnl" sz="3200" dirty="0" smtClean="0"/>
                        <a:t>-somos</a:t>
                      </a:r>
                      <a:endParaRPr lang="es-ES_tradnl" sz="3200" dirty="0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Tú </a:t>
                      </a:r>
                      <a:r>
                        <a:rPr lang="es-ES_tradnl" sz="3200" dirty="0" smtClean="0"/>
                        <a:t>-eres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3200" dirty="0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Él/ella/usted </a:t>
                      </a:r>
                      <a:r>
                        <a:rPr lang="es-ES_tradnl" sz="3200" dirty="0" smtClean="0"/>
                        <a:t>-es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Ellos/ellas/ustedes</a:t>
                      </a:r>
                      <a:r>
                        <a:rPr lang="es-ES_tradnl" sz="3200" baseline="0" dirty="0" smtClean="0"/>
                        <a:t> </a:t>
                      </a:r>
                      <a:r>
                        <a:rPr lang="es-ES_tradnl" sz="3200" baseline="0" dirty="0" smtClean="0"/>
                        <a:t>-son</a:t>
                      </a:r>
                      <a:endParaRPr lang="es-ES_tradnl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8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Estar- </a:t>
            </a:r>
            <a:r>
              <a:rPr lang="es-ES_tradnl" dirty="0" err="1" smtClean="0">
                <a:latin typeface="GungsuhChe" pitchFamily="49" charset="-127"/>
                <a:ea typeface="GungsuhChe" pitchFamily="49" charset="-127"/>
              </a:rPr>
              <a:t>To</a:t>
            </a:r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 Be</a:t>
            </a:r>
            <a:endParaRPr lang="es-ES_tradnl" dirty="0">
              <a:latin typeface="GungsuhChe" pitchFamily="49" charset="-127"/>
              <a:ea typeface="GungsuhChe" pitchFamily="49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109937"/>
              </p:ext>
            </p:extLst>
          </p:nvPr>
        </p:nvGraphicFramePr>
        <p:xfrm>
          <a:off x="457200" y="1600200"/>
          <a:ext cx="82296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Yo </a:t>
                      </a:r>
                      <a:r>
                        <a:rPr lang="es-ES_tradnl" sz="3600" dirty="0" smtClean="0"/>
                        <a:t>--estoy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Nosotros </a:t>
                      </a:r>
                      <a:r>
                        <a:rPr lang="es-ES_tradnl" sz="3600" dirty="0" smtClean="0"/>
                        <a:t>--estamos</a:t>
                      </a:r>
                      <a:endParaRPr lang="es-ES_tradnl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Tú </a:t>
                      </a:r>
                      <a:r>
                        <a:rPr lang="es-ES_tradnl" sz="3600" dirty="0" smtClean="0"/>
                        <a:t>--estás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Él/ella/usted </a:t>
                      </a:r>
                      <a:r>
                        <a:rPr lang="es-ES_tradnl" sz="3600" dirty="0" smtClean="0"/>
                        <a:t>--está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Ellos/ellas/ustedes</a:t>
                      </a:r>
                      <a:r>
                        <a:rPr lang="es-ES_tradnl" sz="3600" baseline="0" dirty="0" smtClean="0"/>
                        <a:t> </a:t>
                      </a:r>
                      <a:r>
                        <a:rPr lang="es-ES_tradnl" sz="3600" baseline="0" dirty="0" smtClean="0"/>
                        <a:t>---están</a:t>
                      </a:r>
                      <a:endParaRPr lang="es-ES_tradnl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9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GungsuhChe" pitchFamily="49" charset="-127"/>
                <a:ea typeface="GungsuhChe" pitchFamily="49" charset="-127"/>
              </a:rPr>
              <a:t>Problem</a:t>
            </a:r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 #1</a:t>
            </a:r>
            <a:endParaRPr lang="es-ES_tradnl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/>
              <a:t>I be</a:t>
            </a:r>
          </a:p>
          <a:p>
            <a:r>
              <a:rPr lang="es-ES_tradnl" dirty="0" err="1" smtClean="0"/>
              <a:t>You</a:t>
            </a:r>
            <a:r>
              <a:rPr lang="es-ES_tradnl" dirty="0" smtClean="0"/>
              <a:t> be</a:t>
            </a:r>
          </a:p>
          <a:p>
            <a:r>
              <a:rPr lang="es-ES_tradnl" dirty="0" smtClean="0"/>
              <a:t>He/</a:t>
            </a:r>
            <a:r>
              <a:rPr lang="es-ES_tradnl" dirty="0" err="1" smtClean="0"/>
              <a:t>she</a:t>
            </a:r>
            <a:r>
              <a:rPr lang="es-ES_tradnl" dirty="0" smtClean="0"/>
              <a:t> be</a:t>
            </a:r>
          </a:p>
          <a:p>
            <a:r>
              <a:rPr lang="es-ES_tradnl" dirty="0" err="1" smtClean="0"/>
              <a:t>We</a:t>
            </a:r>
            <a:r>
              <a:rPr lang="es-ES_tradnl" dirty="0" smtClean="0"/>
              <a:t> be</a:t>
            </a:r>
          </a:p>
          <a:p>
            <a:r>
              <a:rPr lang="es-ES_tradnl" dirty="0" err="1" smtClean="0"/>
              <a:t>They</a:t>
            </a:r>
            <a:r>
              <a:rPr lang="es-ES_tradnl" dirty="0" smtClean="0"/>
              <a:t> be</a:t>
            </a:r>
          </a:p>
          <a:p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be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I am</a:t>
            </a:r>
          </a:p>
          <a:p>
            <a:r>
              <a:rPr lang="es-ES_tradnl" dirty="0" err="1" smtClean="0"/>
              <a:t>You</a:t>
            </a:r>
            <a:r>
              <a:rPr lang="es-ES_tradnl" dirty="0" smtClean="0"/>
              <a:t> are</a:t>
            </a:r>
          </a:p>
          <a:p>
            <a:r>
              <a:rPr lang="es-ES_tradnl" dirty="0" smtClean="0"/>
              <a:t>He/</a:t>
            </a:r>
            <a:r>
              <a:rPr lang="es-ES_tradnl" dirty="0" err="1" smtClean="0"/>
              <a:t>she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endParaRPr lang="es-ES_tradnl" dirty="0" smtClean="0"/>
          </a:p>
          <a:p>
            <a:r>
              <a:rPr lang="es-ES_tradnl" dirty="0" err="1" smtClean="0"/>
              <a:t>We</a:t>
            </a:r>
            <a:r>
              <a:rPr lang="es-ES_tradnl" dirty="0" smtClean="0"/>
              <a:t> are</a:t>
            </a:r>
          </a:p>
          <a:p>
            <a:r>
              <a:rPr lang="es-ES_tradnl" dirty="0" err="1" smtClean="0"/>
              <a:t>They</a:t>
            </a:r>
            <a:r>
              <a:rPr lang="es-ES_tradnl" dirty="0" smtClean="0"/>
              <a:t> are</a:t>
            </a:r>
          </a:p>
          <a:p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are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94080"/>
            <a:ext cx="1905000" cy="189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86745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8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07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err="1" smtClean="0">
                <a:latin typeface="GungsuhChe" pitchFamily="49" charset="-127"/>
                <a:ea typeface="GungsuhChe" pitchFamily="49" charset="-127"/>
              </a:rPr>
              <a:t>Hey</a:t>
            </a:r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!  </a:t>
            </a:r>
            <a:r>
              <a:rPr lang="es-ES_tradnl" dirty="0" err="1" smtClean="0">
                <a:latin typeface="GungsuhChe" pitchFamily="49" charset="-127"/>
                <a:ea typeface="GungsuhChe" pitchFamily="49" charset="-127"/>
              </a:rPr>
              <a:t>They</a:t>
            </a:r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 </a:t>
            </a:r>
            <a:r>
              <a:rPr lang="es-ES_tradnl" dirty="0" err="1" smtClean="0">
                <a:latin typeface="GungsuhChe" pitchFamily="49" charset="-127"/>
                <a:ea typeface="GungsuhChe" pitchFamily="49" charset="-127"/>
              </a:rPr>
              <a:t>both</a:t>
            </a:r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 mean “</a:t>
            </a:r>
            <a:r>
              <a:rPr lang="es-ES_tradnl" dirty="0" err="1" smtClean="0">
                <a:latin typeface="GungsuhChe" pitchFamily="49" charset="-127"/>
                <a:ea typeface="GungsuhChe" pitchFamily="49" charset="-127"/>
              </a:rPr>
              <a:t>to</a:t>
            </a:r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 be”!  HUH?!</a:t>
            </a:r>
            <a:endParaRPr lang="es-ES_tradnl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28575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37" y="1778578"/>
            <a:ext cx="2949863" cy="442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144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 smtClean="0">
                <a:latin typeface="GungsuhChe" pitchFamily="49" charset="-127"/>
                <a:ea typeface="GungsuhChe" pitchFamily="49" charset="-127"/>
              </a:rPr>
              <a:t>Problem</a:t>
            </a:r>
            <a:r>
              <a:rPr lang="es-ES_tradnl" dirty="0" smtClean="0">
                <a:latin typeface="GungsuhChe" pitchFamily="49" charset="-127"/>
                <a:ea typeface="GungsuhChe" pitchFamily="49" charset="-127"/>
              </a:rPr>
              <a:t> #2</a:t>
            </a:r>
            <a:endParaRPr lang="es-ES_tradnl" dirty="0">
              <a:latin typeface="GungsuhChe" pitchFamily="49" charset="-127"/>
              <a:ea typeface="Gungsuh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21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424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Hoy es el 10 de septiembre.</vt:lpstr>
      <vt:lpstr>Para hacer ahora</vt:lpstr>
      <vt:lpstr>Más práctica</vt:lpstr>
      <vt:lpstr>El objetivo</vt:lpstr>
      <vt:lpstr>Los sujetos</vt:lpstr>
      <vt:lpstr>Ser- To Be</vt:lpstr>
      <vt:lpstr>Estar- To Be</vt:lpstr>
      <vt:lpstr>Problem #1</vt:lpstr>
      <vt:lpstr>Hey!  They both mean “to be”!  HUH?!</vt:lpstr>
      <vt:lpstr>Ser vs. Estar</vt:lpstr>
      <vt:lpstr>Por ejemplo</vt:lpstr>
      <vt:lpstr>Por ejemplo</vt:lpstr>
      <vt:lpstr>Más práctica</vt:lpstr>
      <vt:lpstr>Ser vs. Estar</vt:lpstr>
      <vt:lpstr>¿Hay preguntas?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12 de septiembre.</dc:title>
  <dc:creator>Wendy</dc:creator>
  <cp:lastModifiedBy>FCPS</cp:lastModifiedBy>
  <cp:revision>21</cp:revision>
  <dcterms:created xsi:type="dcterms:W3CDTF">2012-07-18T17:45:48Z</dcterms:created>
  <dcterms:modified xsi:type="dcterms:W3CDTF">2015-09-10T13:29:49Z</dcterms:modified>
</cp:coreProperties>
</file>